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layfair Display"/>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layfairDispl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layfairDisplay-italic.fntdata"/><Relationship Id="rId6" Type="http://schemas.openxmlformats.org/officeDocument/2006/relationships/slide" Target="slides/slide1.xml"/><Relationship Id="rId18" Type="http://schemas.openxmlformats.org/officeDocument/2006/relationships/font" Target="fonts/PlayfairDispl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20.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3d7df8762a_0_10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Google Shape;152;g3d7df8762a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3c08f2fa25_0_4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8" name="Google Shape;158;g3c08f2fa2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3a1231cbe7_0_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 name="Google Shape;61;g3a1231cb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3d27208bf6_0_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Google Shape;67;g3d27208bf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3d7df8762a_0_8: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4" name="Google Shape;74;g3d7df8762a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3d7df8762a_0_3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Google Shape;92;g3d7df8762a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3d7df8762a_0_56: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Google Shape;107;g3d7df8762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3d7df8762a_0_7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Google Shape;118;g3d7df8762a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3d7df8762a_0_9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9" name="Google Shape;129;g3d7df8762a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3d7df8762a_0_11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9" name="Google Shape;139;g3d7df8762a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jpg"/><Relationship Id="rId4" Type="http://schemas.openxmlformats.org/officeDocument/2006/relationships/image" Target="../media/image12.jpg"/><Relationship Id="rId5"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14.jpg"/><Relationship Id="rId5"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8.jpg"/><Relationship Id="rId5"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jpg"/><Relationship Id="rId4"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image" Target="../media/image13.jpg"/><Relationship Id="rId5"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0.png"/><Relationship Id="rId4" Type="http://schemas.openxmlformats.org/officeDocument/2006/relationships/image" Target="../media/image19.png"/><Relationship Id="rId5" Type="http://schemas.openxmlformats.org/officeDocument/2006/relationships/image" Target="../media/image18.png"/><Relationship Id="rId6"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latin typeface="Playfair Display"/>
                <a:ea typeface="Playfair Display"/>
                <a:cs typeface="Playfair Display"/>
                <a:sym typeface="Playfair Display"/>
              </a:rPr>
              <a:t>Logical Increments</a:t>
            </a:r>
            <a:endParaRPr>
              <a:latin typeface="Playfair Display"/>
              <a:ea typeface="Playfair Display"/>
              <a:cs typeface="Playfair Display"/>
              <a:sym typeface="Playfair Display"/>
            </a:endParaRPr>
          </a:p>
        </p:txBody>
      </p:sp>
      <p:pic>
        <p:nvPicPr>
          <p:cNvPr id="55" name="Google Shape;55;p13"/>
          <p:cNvPicPr preferRelativeResize="0"/>
          <p:nvPr/>
        </p:nvPicPr>
        <p:blipFill>
          <a:blip r:embed="rId3">
            <a:alphaModFix/>
          </a:blip>
          <a:stretch>
            <a:fillRect/>
          </a:stretch>
        </p:blipFill>
        <p:spPr>
          <a:xfrm>
            <a:off x="4293300" y="414225"/>
            <a:ext cx="447675" cy="447675"/>
          </a:xfrm>
          <a:prstGeom prst="rect">
            <a:avLst/>
          </a:prstGeom>
          <a:noFill/>
          <a:ln>
            <a:noFill/>
          </a:ln>
        </p:spPr>
      </p:pic>
      <p:sp>
        <p:nvSpPr>
          <p:cNvPr id="56" name="Google Shape;56;p13"/>
          <p:cNvSpPr txBox="1"/>
          <p:nvPr>
            <p:ph idx="1" type="subTitle"/>
          </p:nvPr>
        </p:nvSpPr>
        <p:spPr>
          <a:xfrm>
            <a:off x="311700" y="2739300"/>
            <a:ext cx="8520600" cy="792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RealEye Eye Tracking Test Results</a:t>
            </a:r>
            <a:endParaRPr>
              <a:latin typeface="Playfair Display"/>
              <a:ea typeface="Playfair Display"/>
              <a:cs typeface="Playfair Display"/>
              <a:sym typeface="Playfair Display"/>
            </a:endParaRPr>
          </a:p>
        </p:txBody>
      </p:sp>
      <p:sp>
        <p:nvSpPr>
          <p:cNvPr id="57" name="Google Shape;57;p13"/>
          <p:cNvSpPr/>
          <p:nvPr/>
        </p:nvSpPr>
        <p:spPr>
          <a:xfrm>
            <a:off x="0" y="4285200"/>
            <a:ext cx="9150900" cy="858300"/>
          </a:xfrm>
          <a:prstGeom prst="rect">
            <a:avLst/>
          </a:prstGeom>
          <a:solidFill>
            <a:srgbClr val="195C99"/>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Google Shape;58;p13"/>
          <p:cNvSpPr txBox="1"/>
          <p:nvPr>
            <p:ph idx="1" type="subTitle"/>
          </p:nvPr>
        </p:nvSpPr>
        <p:spPr>
          <a:xfrm>
            <a:off x="311700" y="4422450"/>
            <a:ext cx="8520600" cy="516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200">
                <a:solidFill>
                  <a:srgbClr val="FFFFFF"/>
                </a:solidFill>
                <a:latin typeface="Playfair Display"/>
                <a:ea typeface="Playfair Display"/>
                <a:cs typeface="Playfair Display"/>
                <a:sym typeface="Playfair Display"/>
              </a:rPr>
              <a:t>Yisela Alvarez Trentini</a:t>
            </a:r>
            <a:endParaRPr sz="1200">
              <a:solidFill>
                <a:srgbClr val="FFFFFF"/>
              </a:solidFill>
              <a:latin typeface="Playfair Display"/>
              <a:ea typeface="Playfair Display"/>
              <a:cs typeface="Playfair Display"/>
              <a:sym typeface="Playfair Display"/>
            </a:endParaRPr>
          </a:p>
          <a:p>
            <a:pPr indent="0" lvl="0" marL="0" rtl="0">
              <a:spcBef>
                <a:spcPts val="0"/>
              </a:spcBef>
              <a:spcAft>
                <a:spcPts val="0"/>
              </a:spcAft>
              <a:buNone/>
            </a:pPr>
            <a:r>
              <a:rPr lang="en" sz="1200">
                <a:solidFill>
                  <a:srgbClr val="FFFFFF"/>
                </a:solidFill>
                <a:latin typeface="Playfair Display"/>
                <a:ea typeface="Playfair Display"/>
                <a:cs typeface="Playfair Display"/>
                <a:sym typeface="Playfair Display"/>
              </a:rPr>
              <a:t>13.07.2018</a:t>
            </a:r>
            <a:endParaRPr sz="1200">
              <a:solidFill>
                <a:srgbClr val="FFFFFF"/>
              </a:solidFill>
              <a:latin typeface="Playfair Display"/>
              <a:ea typeface="Playfair Display"/>
              <a:cs typeface="Playfair Display"/>
              <a:sym typeface="Playfair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Conclusions</a:t>
            </a:r>
            <a:endParaRPr>
              <a:highlight>
                <a:schemeClr val="lt1"/>
              </a:highlight>
              <a:latin typeface="Playfair Display"/>
              <a:ea typeface="Playfair Display"/>
              <a:cs typeface="Playfair Display"/>
              <a:sym typeface="Playfair Display"/>
            </a:endParaRPr>
          </a:p>
        </p:txBody>
      </p:sp>
      <p:sp>
        <p:nvSpPr>
          <p:cNvPr id="155" name="Google Shape;155;p22"/>
          <p:cNvSpPr txBox="1"/>
          <p:nvPr/>
        </p:nvSpPr>
        <p:spPr>
          <a:xfrm>
            <a:off x="672975" y="1229225"/>
            <a:ext cx="7993500" cy="34605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latin typeface="Playfair Display"/>
                <a:ea typeface="Playfair Display"/>
                <a:cs typeface="Playfair Display"/>
                <a:sym typeface="Playfair Display"/>
              </a:rPr>
              <a:t>It’s noted that users:</a:t>
            </a:r>
            <a:endParaRPr>
              <a:latin typeface="Playfair Display"/>
              <a:ea typeface="Playfair Display"/>
              <a:cs typeface="Playfair Display"/>
              <a:sym typeface="Playfair Display"/>
            </a:endParaRPr>
          </a:p>
          <a:p>
            <a:pPr indent="0" lvl="0" marL="0">
              <a:spcBef>
                <a:spcPts val="0"/>
              </a:spcBef>
              <a:spcAft>
                <a:spcPts val="0"/>
              </a:spcAft>
              <a:buNone/>
            </a:pPr>
            <a:r>
              <a:t/>
            </a:r>
            <a:endParaRPr>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Focus on the area </a:t>
            </a:r>
            <a:r>
              <a:rPr b="1" lang="en" sz="1200">
                <a:solidFill>
                  <a:srgbClr val="195C99"/>
                </a:solidFill>
                <a:latin typeface="Playfair Display"/>
                <a:ea typeface="Playfair Display"/>
                <a:cs typeface="Playfair Display"/>
                <a:sym typeface="Playfair Display"/>
              </a:rPr>
              <a:t>above the fold</a:t>
            </a:r>
            <a:r>
              <a:rPr lang="en" sz="1200">
                <a:latin typeface="Playfair Display"/>
                <a:ea typeface="Playfair Display"/>
                <a:cs typeface="Playfair Display"/>
                <a:sym typeface="Playfair Display"/>
              </a:rPr>
              <a:t> more than any other area;</a:t>
            </a:r>
            <a:endParaRPr sz="1200">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Don’t particularly notice the </a:t>
            </a:r>
            <a:r>
              <a:rPr b="1" lang="en" sz="1200">
                <a:solidFill>
                  <a:srgbClr val="195C99"/>
                </a:solidFill>
                <a:latin typeface="Playfair Display"/>
                <a:ea typeface="Playfair Display"/>
                <a:cs typeface="Playfair Display"/>
                <a:sym typeface="Playfair Display"/>
              </a:rPr>
              <a:t>menu </a:t>
            </a:r>
            <a:r>
              <a:rPr lang="en" sz="1200">
                <a:latin typeface="Playfair Display"/>
                <a:ea typeface="Playfair Display"/>
                <a:cs typeface="Playfair Display"/>
                <a:sym typeface="Playfair Display"/>
              </a:rPr>
              <a:t>(and therefore have less chances of understanding the site structure);</a:t>
            </a:r>
            <a:endParaRPr sz="1200">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Scan the content </a:t>
            </a:r>
            <a:r>
              <a:rPr b="1" lang="en" sz="1200">
                <a:solidFill>
                  <a:srgbClr val="195C99"/>
                </a:solidFill>
                <a:latin typeface="Playfair Display"/>
                <a:ea typeface="Playfair Display"/>
                <a:cs typeface="Playfair Display"/>
                <a:sym typeface="Playfair Display"/>
              </a:rPr>
              <a:t>vertically</a:t>
            </a:r>
            <a:r>
              <a:rPr lang="en" sz="1200">
                <a:latin typeface="Playfair Display"/>
                <a:ea typeface="Playfair Display"/>
                <a:cs typeface="Playfair Display"/>
                <a:sym typeface="Playfair Display"/>
              </a:rPr>
              <a:t>, and lean towards the </a:t>
            </a:r>
            <a:r>
              <a:rPr b="1" lang="en" sz="1200">
                <a:solidFill>
                  <a:srgbClr val="195C99"/>
                </a:solidFill>
                <a:latin typeface="Playfair Display"/>
                <a:ea typeface="Playfair Display"/>
                <a:cs typeface="Playfair Display"/>
                <a:sym typeface="Playfair Display"/>
              </a:rPr>
              <a:t>left </a:t>
            </a:r>
            <a:r>
              <a:rPr lang="en" sz="1200">
                <a:latin typeface="Playfair Display"/>
                <a:ea typeface="Playfair Display"/>
                <a:cs typeface="Playfair Display"/>
                <a:sym typeface="Playfair Display"/>
              </a:rPr>
              <a:t>side (right side is practically invisible);</a:t>
            </a:r>
            <a:endParaRPr sz="1200">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See the </a:t>
            </a:r>
            <a:r>
              <a:rPr b="1" lang="en" sz="1200">
                <a:solidFill>
                  <a:srgbClr val="195C99"/>
                </a:solidFill>
                <a:latin typeface="Playfair Display"/>
                <a:ea typeface="Playfair Display"/>
                <a:cs typeface="Playfair Display"/>
                <a:sym typeface="Playfair Display"/>
              </a:rPr>
              <a:t>table </a:t>
            </a:r>
            <a:r>
              <a:rPr lang="en" sz="1200">
                <a:latin typeface="Playfair Display"/>
                <a:ea typeface="Playfair Display"/>
                <a:cs typeface="Playfair Display"/>
                <a:sym typeface="Playfair Display"/>
              </a:rPr>
              <a:t>as a whole, and try to understand it by scanning horizontally as well as vertically;</a:t>
            </a:r>
            <a:endParaRPr sz="1200">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Use the </a:t>
            </a:r>
            <a:r>
              <a:rPr b="1" lang="en" sz="1200">
                <a:solidFill>
                  <a:srgbClr val="195C99"/>
                </a:solidFill>
                <a:latin typeface="Playfair Display"/>
                <a:ea typeface="Playfair Display"/>
                <a:cs typeface="Playfair Display"/>
                <a:sym typeface="Playfair Display"/>
              </a:rPr>
              <a:t>video </a:t>
            </a:r>
            <a:r>
              <a:rPr lang="en" sz="1200">
                <a:latin typeface="Playfair Display"/>
                <a:ea typeface="Playfair Display"/>
                <a:cs typeface="Playfair Display"/>
                <a:sym typeface="Playfair Display"/>
              </a:rPr>
              <a:t>as an anchor for scanning the page;</a:t>
            </a:r>
            <a:endParaRPr sz="1200">
              <a:latin typeface="Playfair Display"/>
              <a:ea typeface="Playfair Display"/>
              <a:cs typeface="Playfair Display"/>
              <a:sym typeface="Playfair Display"/>
            </a:endParaRPr>
          </a:p>
          <a:p>
            <a:pPr indent="-304800" lvl="0" marL="457200" rtl="0">
              <a:lnSpc>
                <a:spcPct val="150000"/>
              </a:lnSpc>
              <a:spcBef>
                <a:spcPts val="0"/>
              </a:spcBef>
              <a:spcAft>
                <a:spcPts val="0"/>
              </a:spcAft>
              <a:buSzPts val="1200"/>
              <a:buFont typeface="Playfair Display"/>
              <a:buChar char="●"/>
            </a:pPr>
            <a:r>
              <a:rPr lang="en" sz="1200">
                <a:latin typeface="Playfair Display"/>
                <a:ea typeface="Playfair Display"/>
                <a:cs typeface="Playfair Display"/>
                <a:sym typeface="Playfair Display"/>
              </a:rPr>
              <a:t>Are interested in the </a:t>
            </a:r>
            <a:r>
              <a:rPr b="1" lang="en" sz="1200">
                <a:solidFill>
                  <a:srgbClr val="195C99"/>
                </a:solidFill>
                <a:latin typeface="Playfair Display"/>
                <a:ea typeface="Playfair Display"/>
                <a:cs typeface="Playfair Display"/>
                <a:sym typeface="Playfair Display"/>
              </a:rPr>
              <a:t>comments</a:t>
            </a:r>
            <a:r>
              <a:rPr lang="en" sz="1200">
                <a:latin typeface="Playfair Display"/>
                <a:ea typeface="Playfair Display"/>
                <a:cs typeface="Playfair Display"/>
                <a:sym typeface="Playfair Display"/>
              </a:rPr>
              <a:t>.</a:t>
            </a:r>
            <a:endParaRPr sz="1200">
              <a:latin typeface="Playfair Display"/>
              <a:ea typeface="Playfair Display"/>
              <a:cs typeface="Playfair Display"/>
              <a:sym typeface="Playfair Displ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311700" y="445025"/>
            <a:ext cx="8520600" cy="423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layfair Display"/>
                <a:ea typeface="Playfair Display"/>
                <a:cs typeface="Playfair Display"/>
                <a:sym typeface="Playfair Display"/>
              </a:rPr>
              <a:t>Thank You!</a:t>
            </a:r>
            <a:endParaRPr b="1">
              <a:latin typeface="Playfair Display"/>
              <a:ea typeface="Playfair Display"/>
              <a:cs typeface="Playfair Display"/>
              <a:sym typeface="Playfair Display"/>
            </a:endParaRPr>
          </a:p>
          <a:p>
            <a:pPr indent="0" lvl="0" marL="0" rtl="0" algn="ctr">
              <a:spcBef>
                <a:spcPts val="0"/>
              </a:spcBef>
              <a:spcAft>
                <a:spcPts val="0"/>
              </a:spcAft>
              <a:buNone/>
            </a:pPr>
            <a:r>
              <a:t/>
            </a:r>
            <a:endParaRPr>
              <a:latin typeface="Playfair Display"/>
              <a:ea typeface="Playfair Display"/>
              <a:cs typeface="Playfair Display"/>
              <a:sym typeface="Playfair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62" name="Shape 62"/>
        <p:cNvGrpSpPr/>
        <p:nvPr/>
      </p:nvGrpSpPr>
      <p:grpSpPr>
        <a:xfrm>
          <a:off x="0" y="0"/>
          <a:ext cx="0" cy="0"/>
          <a:chOff x="0" y="0"/>
          <a:chExt cx="0" cy="0"/>
        </a:xfrm>
      </p:grpSpPr>
      <p:sp>
        <p:nvSpPr>
          <p:cNvPr id="63" name="Google Shape;63;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sz="3000">
                <a:latin typeface="Playfair Display"/>
                <a:ea typeface="Playfair Display"/>
                <a:cs typeface="Playfair Display"/>
                <a:sym typeface="Playfair Display"/>
              </a:rPr>
              <a:t>The Logical Increments Home</a:t>
            </a:r>
            <a:endParaRPr sz="3000">
              <a:latin typeface="Playfair Display"/>
              <a:ea typeface="Playfair Display"/>
              <a:cs typeface="Playfair Display"/>
              <a:sym typeface="Playfair Display"/>
            </a:endParaRPr>
          </a:p>
        </p:txBody>
      </p:sp>
      <p:pic>
        <p:nvPicPr>
          <p:cNvPr id="64" name="Google Shape;64;p14"/>
          <p:cNvPicPr preferRelativeResize="0"/>
          <p:nvPr/>
        </p:nvPicPr>
        <p:blipFill>
          <a:blip r:embed="rId3">
            <a:alphaModFix/>
          </a:blip>
          <a:stretch>
            <a:fillRect/>
          </a:stretch>
        </p:blipFill>
        <p:spPr>
          <a:xfrm>
            <a:off x="3591738" y="1322525"/>
            <a:ext cx="1960522" cy="38209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Test Specifications</a:t>
            </a:r>
            <a:endParaRPr>
              <a:highlight>
                <a:schemeClr val="lt1"/>
              </a:highlight>
              <a:latin typeface="Playfair Display"/>
              <a:ea typeface="Playfair Display"/>
              <a:cs typeface="Playfair Display"/>
              <a:sym typeface="Playfair Display"/>
            </a:endParaRPr>
          </a:p>
        </p:txBody>
      </p:sp>
      <p:sp>
        <p:nvSpPr>
          <p:cNvPr id="70" name="Google Shape;70;p15"/>
          <p:cNvSpPr txBox="1"/>
          <p:nvPr/>
        </p:nvSpPr>
        <p:spPr>
          <a:xfrm>
            <a:off x="789825" y="1175175"/>
            <a:ext cx="7484100" cy="2993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2200"/>
              </a:spcBef>
              <a:spcAft>
                <a:spcPts val="0"/>
              </a:spcAft>
              <a:buNone/>
            </a:pPr>
            <a:r>
              <a:rPr b="1" lang="en" sz="1800">
                <a:solidFill>
                  <a:srgbClr val="195C99"/>
                </a:solidFill>
                <a:latin typeface="Playfair Display"/>
                <a:ea typeface="Playfair Display"/>
                <a:cs typeface="Playfair Display"/>
                <a:sym typeface="Playfair Display"/>
              </a:rPr>
              <a:t>Users</a:t>
            </a:r>
            <a:r>
              <a:rPr lang="en" sz="1600">
                <a:solidFill>
                  <a:srgbClr val="195C99"/>
                </a:solidFill>
                <a:latin typeface="Playfair Display"/>
                <a:ea typeface="Playfair Display"/>
                <a:cs typeface="Playfair Display"/>
                <a:sym typeface="Playfair Display"/>
              </a:rPr>
              <a:t> </a:t>
            </a:r>
            <a:br>
              <a:rPr lang="en" sz="1600">
                <a:solidFill>
                  <a:schemeClr val="dk1"/>
                </a:solidFill>
                <a:latin typeface="Playfair Display"/>
                <a:ea typeface="Playfair Display"/>
                <a:cs typeface="Playfair Display"/>
                <a:sym typeface="Playfair Display"/>
              </a:rPr>
            </a:br>
            <a:r>
              <a:rPr lang="en" sz="1600">
                <a:solidFill>
                  <a:srgbClr val="999999"/>
                </a:solidFill>
                <a:latin typeface="Playfair Display"/>
                <a:ea typeface="Playfair Display"/>
                <a:cs typeface="Playfair Display"/>
                <a:sym typeface="Playfair Display"/>
              </a:rPr>
              <a:t>20 Paid Testers</a:t>
            </a:r>
            <a:endParaRPr sz="1600">
              <a:solidFill>
                <a:srgbClr val="999999"/>
              </a:solidFill>
              <a:latin typeface="Playfair Display"/>
              <a:ea typeface="Playfair Display"/>
              <a:cs typeface="Playfair Display"/>
              <a:sym typeface="Playfair Display"/>
            </a:endParaRPr>
          </a:p>
          <a:p>
            <a:pPr indent="0" lvl="0" marL="0" rtl="0" algn="ctr">
              <a:spcBef>
                <a:spcPts val="2200"/>
              </a:spcBef>
              <a:spcAft>
                <a:spcPts val="0"/>
              </a:spcAft>
              <a:buNone/>
            </a:pPr>
            <a:r>
              <a:rPr b="1" lang="en" sz="1800">
                <a:solidFill>
                  <a:srgbClr val="195C99"/>
                </a:solidFill>
                <a:latin typeface="Playfair Display"/>
                <a:ea typeface="Playfair Display"/>
                <a:cs typeface="Playfair Display"/>
                <a:sym typeface="Playfair Display"/>
              </a:rPr>
              <a:t>Test Settings</a:t>
            </a:r>
            <a:br>
              <a:rPr lang="en" sz="1600">
                <a:solidFill>
                  <a:schemeClr val="dk1"/>
                </a:solidFill>
                <a:latin typeface="Playfair Display"/>
                <a:ea typeface="Playfair Display"/>
                <a:cs typeface="Playfair Display"/>
                <a:sym typeface="Playfair Display"/>
              </a:rPr>
            </a:br>
            <a:r>
              <a:rPr lang="en" sz="1600">
                <a:solidFill>
                  <a:srgbClr val="999999"/>
                </a:solidFill>
                <a:latin typeface="Playfair Display"/>
                <a:ea typeface="Playfair Display"/>
                <a:cs typeface="Playfair Display"/>
                <a:sym typeface="Playfair Display"/>
              </a:rPr>
              <a:t>Stimuli time: </a:t>
            </a:r>
            <a:r>
              <a:rPr b="1" lang="en" sz="1600">
                <a:solidFill>
                  <a:srgbClr val="999999"/>
                </a:solidFill>
                <a:latin typeface="Playfair Display"/>
                <a:ea typeface="Playfair Display"/>
                <a:cs typeface="Playfair Display"/>
                <a:sym typeface="Playfair Display"/>
              </a:rPr>
              <a:t>40000</a:t>
            </a:r>
            <a:r>
              <a:rPr lang="en" sz="1600">
                <a:solidFill>
                  <a:srgbClr val="999999"/>
                </a:solidFill>
                <a:latin typeface="Playfair Display"/>
                <a:ea typeface="Playfair Display"/>
                <a:cs typeface="Playfair Display"/>
                <a:sym typeface="Playfair Display"/>
              </a:rPr>
              <a:t> [ms]</a:t>
            </a:r>
            <a:br>
              <a:rPr lang="en" sz="1600">
                <a:solidFill>
                  <a:srgbClr val="999999"/>
                </a:solidFill>
                <a:latin typeface="Playfair Display"/>
                <a:ea typeface="Playfair Display"/>
                <a:cs typeface="Playfair Display"/>
                <a:sym typeface="Playfair Display"/>
              </a:rPr>
            </a:br>
            <a:r>
              <a:rPr lang="en" sz="1600">
                <a:solidFill>
                  <a:srgbClr val="999999"/>
                </a:solidFill>
                <a:latin typeface="Playfair Display"/>
                <a:ea typeface="Playfair Display"/>
                <a:cs typeface="Playfair Display"/>
                <a:sym typeface="Playfair Display"/>
              </a:rPr>
              <a:t>Relax time: </a:t>
            </a:r>
            <a:r>
              <a:rPr b="1" lang="en" sz="1600">
                <a:solidFill>
                  <a:srgbClr val="999999"/>
                </a:solidFill>
                <a:latin typeface="Playfair Display"/>
                <a:ea typeface="Playfair Display"/>
                <a:cs typeface="Playfair Display"/>
                <a:sym typeface="Playfair Display"/>
              </a:rPr>
              <a:t>1500</a:t>
            </a:r>
            <a:r>
              <a:rPr lang="en" sz="1600">
                <a:solidFill>
                  <a:srgbClr val="999999"/>
                </a:solidFill>
                <a:latin typeface="Playfair Display"/>
                <a:ea typeface="Playfair Display"/>
                <a:cs typeface="Playfair Display"/>
                <a:sym typeface="Playfair Display"/>
              </a:rPr>
              <a:t> [ms]</a:t>
            </a:r>
            <a:br>
              <a:rPr lang="en" sz="1600">
                <a:solidFill>
                  <a:srgbClr val="999999"/>
                </a:solidFill>
                <a:latin typeface="Playfair Display"/>
                <a:ea typeface="Playfair Display"/>
                <a:cs typeface="Playfair Display"/>
                <a:sym typeface="Playfair Display"/>
              </a:rPr>
            </a:br>
            <a:r>
              <a:rPr lang="en" sz="1600">
                <a:solidFill>
                  <a:srgbClr val="999999"/>
                </a:solidFill>
                <a:latin typeface="Playfair Display"/>
                <a:ea typeface="Playfair Display"/>
                <a:cs typeface="Playfair Display"/>
                <a:sym typeface="Playfair Display"/>
              </a:rPr>
              <a:t>Fix point time: </a:t>
            </a:r>
            <a:r>
              <a:rPr b="1" lang="en" sz="1600">
                <a:solidFill>
                  <a:srgbClr val="999999"/>
                </a:solidFill>
                <a:latin typeface="Playfair Display"/>
                <a:ea typeface="Playfair Display"/>
                <a:cs typeface="Playfair Display"/>
                <a:sym typeface="Playfair Display"/>
              </a:rPr>
              <a:t>1500</a:t>
            </a:r>
            <a:r>
              <a:rPr lang="en" sz="1600">
                <a:solidFill>
                  <a:srgbClr val="999999"/>
                </a:solidFill>
                <a:latin typeface="Playfair Display"/>
                <a:ea typeface="Playfair Display"/>
                <a:cs typeface="Playfair Display"/>
                <a:sym typeface="Playfair Display"/>
              </a:rPr>
              <a:t> [ms]</a:t>
            </a:r>
            <a:endParaRPr sz="900">
              <a:solidFill>
                <a:srgbClr val="999999"/>
              </a:solidFill>
            </a:endParaRPr>
          </a:p>
          <a:p>
            <a:pPr indent="0" lvl="0" marL="0" rtl="0" algn="ctr">
              <a:spcBef>
                <a:spcPts val="2200"/>
              </a:spcBef>
              <a:spcAft>
                <a:spcPts val="0"/>
              </a:spcAft>
              <a:buClr>
                <a:schemeClr val="dk1"/>
              </a:buClr>
              <a:buSzPts val="1100"/>
              <a:buFont typeface="Arial"/>
              <a:buNone/>
            </a:pPr>
            <a:r>
              <a:t/>
            </a:r>
            <a:endParaRPr sz="1600">
              <a:solidFill>
                <a:srgbClr val="999999"/>
              </a:solidFill>
              <a:latin typeface="Playfair Display"/>
              <a:ea typeface="Playfair Display"/>
              <a:cs typeface="Playfair Display"/>
              <a:sym typeface="Playfair Display"/>
            </a:endParaRPr>
          </a:p>
        </p:txBody>
      </p:sp>
      <p:sp>
        <p:nvSpPr>
          <p:cNvPr id="71" name="Google Shape;71;p15"/>
          <p:cNvSpPr txBox="1"/>
          <p:nvPr/>
        </p:nvSpPr>
        <p:spPr>
          <a:xfrm>
            <a:off x="1126200" y="4325725"/>
            <a:ext cx="66474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latin typeface="Playfair Display"/>
                <a:ea typeface="Playfair Display"/>
                <a:cs typeface="Playfair Display"/>
                <a:sym typeface="Playfair Display"/>
              </a:rPr>
              <a:t>https://www.realeye.io/test/14eefefe-a337-4dd0-8e0c-efbb8ea17ca8/</a:t>
            </a:r>
            <a:endParaRPr sz="1000">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77" name="Google Shape;77;p16"/>
          <p:cNvSpPr txBox="1"/>
          <p:nvPr/>
        </p:nvSpPr>
        <p:spPr>
          <a:xfrm>
            <a:off x="672975" y="1229225"/>
            <a:ext cx="7993500" cy="608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latin typeface="Playfair Display"/>
                <a:ea typeface="Playfair Display"/>
                <a:cs typeface="Playfair Display"/>
                <a:sym typeface="Playfair Display"/>
              </a:rPr>
              <a:t>Consistent with general eye tracking findings, the </a:t>
            </a:r>
            <a:r>
              <a:rPr b="1" lang="en">
                <a:solidFill>
                  <a:srgbClr val="195C99"/>
                </a:solidFill>
                <a:latin typeface="Playfair Display"/>
                <a:ea typeface="Playfair Display"/>
                <a:cs typeface="Playfair Display"/>
                <a:sym typeface="Playfair Display"/>
              </a:rPr>
              <a:t>direction of scanning is vertical </a:t>
            </a:r>
            <a:r>
              <a:rPr lang="en">
                <a:latin typeface="Playfair Display"/>
                <a:ea typeface="Playfair Display"/>
                <a:cs typeface="Playfair Display"/>
                <a:sym typeface="Playfair Display"/>
              </a:rPr>
              <a:t>and stronger towards the left side. An “F” pattern scans the right side as well.</a:t>
            </a:r>
            <a:endParaRPr>
              <a:latin typeface="Playfair Display"/>
              <a:ea typeface="Playfair Display"/>
              <a:cs typeface="Playfair Display"/>
              <a:sym typeface="Playfair Display"/>
            </a:endParaRPr>
          </a:p>
        </p:txBody>
      </p:sp>
      <p:pic>
        <p:nvPicPr>
          <p:cNvPr id="78" name="Google Shape;78;p16"/>
          <p:cNvPicPr preferRelativeResize="0"/>
          <p:nvPr/>
        </p:nvPicPr>
        <p:blipFill>
          <a:blip r:embed="rId3">
            <a:alphaModFix/>
          </a:blip>
          <a:stretch>
            <a:fillRect/>
          </a:stretch>
        </p:blipFill>
        <p:spPr>
          <a:xfrm>
            <a:off x="3890353" y="1994050"/>
            <a:ext cx="1151344" cy="5143497"/>
          </a:xfrm>
          <a:prstGeom prst="rect">
            <a:avLst/>
          </a:prstGeom>
          <a:noFill/>
          <a:ln>
            <a:noFill/>
          </a:ln>
        </p:spPr>
      </p:pic>
      <p:pic>
        <p:nvPicPr>
          <p:cNvPr id="79" name="Google Shape;79;p16"/>
          <p:cNvPicPr preferRelativeResize="0"/>
          <p:nvPr/>
        </p:nvPicPr>
        <p:blipFill>
          <a:blip r:embed="rId4">
            <a:alphaModFix/>
          </a:blip>
          <a:stretch>
            <a:fillRect/>
          </a:stretch>
        </p:blipFill>
        <p:spPr>
          <a:xfrm>
            <a:off x="1996078" y="2038950"/>
            <a:ext cx="1151344" cy="5143497"/>
          </a:xfrm>
          <a:prstGeom prst="rect">
            <a:avLst/>
          </a:prstGeom>
          <a:noFill/>
          <a:ln>
            <a:noFill/>
          </a:ln>
        </p:spPr>
      </p:pic>
      <p:pic>
        <p:nvPicPr>
          <p:cNvPr id="80" name="Google Shape;80;p16"/>
          <p:cNvPicPr preferRelativeResize="0"/>
          <p:nvPr/>
        </p:nvPicPr>
        <p:blipFill>
          <a:blip r:embed="rId5">
            <a:alphaModFix/>
          </a:blip>
          <a:stretch>
            <a:fillRect/>
          </a:stretch>
        </p:blipFill>
        <p:spPr>
          <a:xfrm>
            <a:off x="5817528" y="1994050"/>
            <a:ext cx="1151344" cy="5143497"/>
          </a:xfrm>
          <a:prstGeom prst="rect">
            <a:avLst/>
          </a:prstGeom>
          <a:noFill/>
          <a:ln>
            <a:noFill/>
          </a:ln>
        </p:spPr>
      </p:pic>
      <p:cxnSp>
        <p:nvCxnSpPr>
          <p:cNvPr id="81" name="Google Shape;81;p16"/>
          <p:cNvCxnSpPr/>
          <p:nvPr/>
        </p:nvCxnSpPr>
        <p:spPr>
          <a:xfrm>
            <a:off x="3771550" y="2295500"/>
            <a:ext cx="0" cy="2315100"/>
          </a:xfrm>
          <a:prstGeom prst="straightConnector1">
            <a:avLst/>
          </a:prstGeom>
          <a:noFill/>
          <a:ln cap="flat" cmpd="sng" w="9525">
            <a:solidFill>
              <a:srgbClr val="FF0000"/>
            </a:solidFill>
            <a:prstDash val="solid"/>
            <a:round/>
            <a:headEnd len="med" w="med" type="none"/>
            <a:tailEnd len="med" w="med" type="triangle"/>
          </a:ln>
        </p:spPr>
      </p:cxnSp>
      <p:cxnSp>
        <p:nvCxnSpPr>
          <p:cNvPr id="82" name="Google Shape;82;p16"/>
          <p:cNvCxnSpPr/>
          <p:nvPr/>
        </p:nvCxnSpPr>
        <p:spPr>
          <a:xfrm>
            <a:off x="1893825" y="2295500"/>
            <a:ext cx="0" cy="2315100"/>
          </a:xfrm>
          <a:prstGeom prst="straightConnector1">
            <a:avLst/>
          </a:prstGeom>
          <a:noFill/>
          <a:ln cap="flat" cmpd="sng" w="9525">
            <a:solidFill>
              <a:srgbClr val="FF0000"/>
            </a:solidFill>
            <a:prstDash val="solid"/>
            <a:round/>
            <a:headEnd len="med" w="med" type="none"/>
            <a:tailEnd len="med" w="med" type="triangle"/>
          </a:ln>
        </p:spPr>
      </p:cxnSp>
      <p:cxnSp>
        <p:nvCxnSpPr>
          <p:cNvPr id="83" name="Google Shape;83;p16"/>
          <p:cNvCxnSpPr/>
          <p:nvPr/>
        </p:nvCxnSpPr>
        <p:spPr>
          <a:xfrm>
            <a:off x="5742700" y="2295500"/>
            <a:ext cx="0" cy="2315100"/>
          </a:xfrm>
          <a:prstGeom prst="straightConnector1">
            <a:avLst/>
          </a:prstGeom>
          <a:noFill/>
          <a:ln cap="flat" cmpd="sng" w="9525">
            <a:solidFill>
              <a:srgbClr val="FF0000"/>
            </a:solidFill>
            <a:prstDash val="solid"/>
            <a:round/>
            <a:headEnd len="med" w="med" type="none"/>
            <a:tailEnd len="med" w="med" type="triangle"/>
          </a:ln>
        </p:spPr>
      </p:cxnSp>
      <p:cxnSp>
        <p:nvCxnSpPr>
          <p:cNvPr id="84" name="Google Shape;84;p16"/>
          <p:cNvCxnSpPr/>
          <p:nvPr/>
        </p:nvCxnSpPr>
        <p:spPr>
          <a:xfrm>
            <a:off x="1894275" y="2308650"/>
            <a:ext cx="861600" cy="0"/>
          </a:xfrm>
          <a:prstGeom prst="straightConnector1">
            <a:avLst/>
          </a:prstGeom>
          <a:noFill/>
          <a:ln cap="flat" cmpd="sng" w="9525">
            <a:solidFill>
              <a:srgbClr val="FF0000"/>
            </a:solidFill>
            <a:prstDash val="solid"/>
            <a:round/>
            <a:headEnd len="med" w="med" type="none"/>
            <a:tailEnd len="med" w="med" type="triangle"/>
          </a:ln>
        </p:spPr>
      </p:cxnSp>
      <p:cxnSp>
        <p:nvCxnSpPr>
          <p:cNvPr id="85" name="Google Shape;85;p16"/>
          <p:cNvCxnSpPr/>
          <p:nvPr/>
        </p:nvCxnSpPr>
        <p:spPr>
          <a:xfrm>
            <a:off x="1894275" y="3566025"/>
            <a:ext cx="861600" cy="0"/>
          </a:xfrm>
          <a:prstGeom prst="straightConnector1">
            <a:avLst/>
          </a:prstGeom>
          <a:noFill/>
          <a:ln cap="flat" cmpd="sng" w="9525">
            <a:solidFill>
              <a:srgbClr val="FF0000"/>
            </a:solidFill>
            <a:prstDash val="solid"/>
            <a:round/>
            <a:headEnd len="med" w="med" type="none"/>
            <a:tailEnd len="med" w="med" type="triangle"/>
          </a:ln>
        </p:spPr>
      </p:cxnSp>
      <p:cxnSp>
        <p:nvCxnSpPr>
          <p:cNvPr id="86" name="Google Shape;86;p16"/>
          <p:cNvCxnSpPr/>
          <p:nvPr/>
        </p:nvCxnSpPr>
        <p:spPr>
          <a:xfrm>
            <a:off x="3771550" y="2295500"/>
            <a:ext cx="861600" cy="0"/>
          </a:xfrm>
          <a:prstGeom prst="straightConnector1">
            <a:avLst/>
          </a:prstGeom>
          <a:noFill/>
          <a:ln cap="flat" cmpd="sng" w="9525">
            <a:solidFill>
              <a:srgbClr val="FF0000"/>
            </a:solidFill>
            <a:prstDash val="solid"/>
            <a:round/>
            <a:headEnd len="med" w="med" type="none"/>
            <a:tailEnd len="med" w="med" type="triangle"/>
          </a:ln>
        </p:spPr>
      </p:cxnSp>
      <p:cxnSp>
        <p:nvCxnSpPr>
          <p:cNvPr id="87" name="Google Shape;87;p16"/>
          <p:cNvCxnSpPr/>
          <p:nvPr/>
        </p:nvCxnSpPr>
        <p:spPr>
          <a:xfrm>
            <a:off x="3771550" y="3552875"/>
            <a:ext cx="861600" cy="0"/>
          </a:xfrm>
          <a:prstGeom prst="straightConnector1">
            <a:avLst/>
          </a:prstGeom>
          <a:noFill/>
          <a:ln cap="flat" cmpd="sng" w="9525">
            <a:solidFill>
              <a:srgbClr val="FF0000"/>
            </a:solidFill>
            <a:prstDash val="solid"/>
            <a:round/>
            <a:headEnd len="med" w="med" type="none"/>
            <a:tailEnd len="med" w="med" type="triangle"/>
          </a:ln>
        </p:spPr>
      </p:cxnSp>
      <p:cxnSp>
        <p:nvCxnSpPr>
          <p:cNvPr id="88" name="Google Shape;88;p16"/>
          <p:cNvCxnSpPr/>
          <p:nvPr/>
        </p:nvCxnSpPr>
        <p:spPr>
          <a:xfrm>
            <a:off x="5742700" y="2295500"/>
            <a:ext cx="861600" cy="0"/>
          </a:xfrm>
          <a:prstGeom prst="straightConnector1">
            <a:avLst/>
          </a:prstGeom>
          <a:noFill/>
          <a:ln cap="flat" cmpd="sng" w="9525">
            <a:solidFill>
              <a:srgbClr val="FF0000"/>
            </a:solidFill>
            <a:prstDash val="solid"/>
            <a:round/>
            <a:headEnd len="med" w="med" type="none"/>
            <a:tailEnd len="med" w="med" type="triangle"/>
          </a:ln>
        </p:spPr>
      </p:cxnSp>
      <p:cxnSp>
        <p:nvCxnSpPr>
          <p:cNvPr id="89" name="Google Shape;89;p16"/>
          <p:cNvCxnSpPr/>
          <p:nvPr/>
        </p:nvCxnSpPr>
        <p:spPr>
          <a:xfrm>
            <a:off x="5742700" y="3552875"/>
            <a:ext cx="861600" cy="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95" name="Google Shape;95;p17"/>
          <p:cNvSpPr txBox="1"/>
          <p:nvPr/>
        </p:nvSpPr>
        <p:spPr>
          <a:xfrm>
            <a:off x="672975" y="1229225"/>
            <a:ext cx="7993500" cy="608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As expected, most people spend a larger amount of time understanding and exploring the </a:t>
            </a:r>
            <a:r>
              <a:rPr b="1" lang="en">
                <a:solidFill>
                  <a:srgbClr val="195C99"/>
                </a:solidFill>
                <a:latin typeface="Playfair Display"/>
                <a:ea typeface="Playfair Display"/>
                <a:cs typeface="Playfair Display"/>
                <a:sym typeface="Playfair Display"/>
              </a:rPr>
              <a:t>area above the fold</a:t>
            </a:r>
            <a:r>
              <a:rPr lang="en">
                <a:latin typeface="Playfair Display"/>
                <a:ea typeface="Playfair Display"/>
                <a:cs typeface="Playfair Display"/>
                <a:sym typeface="Playfair Display"/>
              </a:rPr>
              <a:t>. The attention seems focused on the </a:t>
            </a:r>
            <a:r>
              <a:rPr b="1" lang="en">
                <a:solidFill>
                  <a:srgbClr val="195C99"/>
                </a:solidFill>
                <a:latin typeface="Playfair Display"/>
                <a:ea typeface="Playfair Display"/>
                <a:cs typeface="Playfair Display"/>
                <a:sym typeface="Playfair Display"/>
              </a:rPr>
              <a:t>notification boxes</a:t>
            </a:r>
            <a:r>
              <a:rPr lang="en">
                <a:latin typeface="Playfair Display"/>
                <a:ea typeface="Playfair Display"/>
                <a:cs typeface="Playfair Display"/>
                <a:sym typeface="Playfair Display"/>
              </a:rPr>
              <a:t>, rather than the menu or social links area:</a:t>
            </a:r>
            <a:endParaRPr>
              <a:latin typeface="Playfair Display"/>
              <a:ea typeface="Playfair Display"/>
              <a:cs typeface="Playfair Display"/>
              <a:sym typeface="Playfair Display"/>
            </a:endParaRPr>
          </a:p>
        </p:txBody>
      </p:sp>
      <p:pic>
        <p:nvPicPr>
          <p:cNvPr id="96" name="Google Shape;96;p17"/>
          <p:cNvPicPr preferRelativeResize="0"/>
          <p:nvPr/>
        </p:nvPicPr>
        <p:blipFill>
          <a:blip r:embed="rId3">
            <a:alphaModFix/>
          </a:blip>
          <a:stretch>
            <a:fillRect/>
          </a:stretch>
        </p:blipFill>
        <p:spPr>
          <a:xfrm>
            <a:off x="749025" y="2366724"/>
            <a:ext cx="2095342" cy="9360699"/>
          </a:xfrm>
          <a:prstGeom prst="rect">
            <a:avLst/>
          </a:prstGeom>
          <a:noFill/>
          <a:ln>
            <a:noFill/>
          </a:ln>
        </p:spPr>
      </p:pic>
      <p:pic>
        <p:nvPicPr>
          <p:cNvPr id="97" name="Google Shape;97;p17"/>
          <p:cNvPicPr preferRelativeResize="0"/>
          <p:nvPr/>
        </p:nvPicPr>
        <p:blipFill>
          <a:blip r:embed="rId4">
            <a:alphaModFix/>
          </a:blip>
          <a:stretch>
            <a:fillRect/>
          </a:stretch>
        </p:blipFill>
        <p:spPr>
          <a:xfrm>
            <a:off x="3440991" y="2366724"/>
            <a:ext cx="2095342" cy="9360699"/>
          </a:xfrm>
          <a:prstGeom prst="rect">
            <a:avLst/>
          </a:prstGeom>
          <a:noFill/>
          <a:ln>
            <a:noFill/>
          </a:ln>
        </p:spPr>
      </p:pic>
      <p:pic>
        <p:nvPicPr>
          <p:cNvPr id="98" name="Google Shape;98;p17"/>
          <p:cNvPicPr preferRelativeResize="0"/>
          <p:nvPr/>
        </p:nvPicPr>
        <p:blipFill>
          <a:blip r:embed="rId5">
            <a:alphaModFix/>
          </a:blip>
          <a:stretch>
            <a:fillRect/>
          </a:stretch>
        </p:blipFill>
        <p:spPr>
          <a:xfrm>
            <a:off x="6132957" y="2366724"/>
            <a:ext cx="2095342" cy="9360699"/>
          </a:xfrm>
          <a:prstGeom prst="rect">
            <a:avLst/>
          </a:prstGeom>
          <a:noFill/>
          <a:ln>
            <a:noFill/>
          </a:ln>
        </p:spPr>
      </p:pic>
      <p:sp>
        <p:nvSpPr>
          <p:cNvPr id="99" name="Google Shape;99;p17"/>
          <p:cNvSpPr/>
          <p:nvPr/>
        </p:nvSpPr>
        <p:spPr>
          <a:xfrm>
            <a:off x="670900" y="2286200"/>
            <a:ext cx="2236200" cy="140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 name="Google Shape;100;p17"/>
          <p:cNvSpPr/>
          <p:nvPr/>
        </p:nvSpPr>
        <p:spPr>
          <a:xfrm>
            <a:off x="3370563" y="2286200"/>
            <a:ext cx="2236200" cy="140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Google Shape;101;p17"/>
          <p:cNvSpPr/>
          <p:nvPr/>
        </p:nvSpPr>
        <p:spPr>
          <a:xfrm>
            <a:off x="6062525" y="2286200"/>
            <a:ext cx="2236200" cy="1401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Google Shape;102;p17"/>
          <p:cNvSpPr/>
          <p:nvPr/>
        </p:nvSpPr>
        <p:spPr>
          <a:xfrm>
            <a:off x="782700" y="2286250"/>
            <a:ext cx="1197000" cy="1401000"/>
          </a:xfrm>
          <a:prstGeom prst="rect">
            <a:avLst/>
          </a:prstGeom>
          <a:solidFill>
            <a:srgbClr val="FF0000">
              <a:alpha val="3231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Google Shape;103;p17"/>
          <p:cNvSpPr/>
          <p:nvPr/>
        </p:nvSpPr>
        <p:spPr>
          <a:xfrm>
            <a:off x="3457825" y="2286200"/>
            <a:ext cx="1335300" cy="1401000"/>
          </a:xfrm>
          <a:prstGeom prst="rect">
            <a:avLst/>
          </a:prstGeom>
          <a:solidFill>
            <a:srgbClr val="FF0000">
              <a:alpha val="3231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Google Shape;104;p17"/>
          <p:cNvSpPr/>
          <p:nvPr/>
        </p:nvSpPr>
        <p:spPr>
          <a:xfrm>
            <a:off x="6471375" y="2286200"/>
            <a:ext cx="1335300" cy="1401000"/>
          </a:xfrm>
          <a:prstGeom prst="rect">
            <a:avLst/>
          </a:prstGeom>
          <a:solidFill>
            <a:srgbClr val="FF0000">
              <a:alpha val="3231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110" name="Google Shape;110;p18"/>
          <p:cNvSpPr txBox="1"/>
          <p:nvPr/>
        </p:nvSpPr>
        <p:spPr>
          <a:xfrm>
            <a:off x="672975" y="1229225"/>
            <a:ext cx="7993500" cy="8229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The </a:t>
            </a:r>
            <a:r>
              <a:rPr b="1" lang="en">
                <a:solidFill>
                  <a:srgbClr val="195C99"/>
                </a:solidFill>
                <a:latin typeface="Playfair Display"/>
                <a:ea typeface="Playfair Display"/>
                <a:cs typeface="Playfair Display"/>
                <a:sym typeface="Playfair Display"/>
              </a:rPr>
              <a:t>table </a:t>
            </a:r>
            <a:r>
              <a:rPr lang="en">
                <a:latin typeface="Playfair Display"/>
                <a:ea typeface="Playfair Display"/>
                <a:cs typeface="Playfair Display"/>
                <a:sym typeface="Playfair Display"/>
              </a:rPr>
              <a:t>seems to be uniformly scanned, although this might be explained by the users not being the expected audience. Although most users keep scanning vertically and more focused on the left, the </a:t>
            </a:r>
            <a:r>
              <a:rPr b="1" lang="en">
                <a:solidFill>
                  <a:srgbClr val="195C99"/>
                </a:solidFill>
                <a:latin typeface="Playfair Display"/>
                <a:ea typeface="Playfair Display"/>
                <a:cs typeface="Playfair Display"/>
                <a:sym typeface="Playfair Display"/>
              </a:rPr>
              <a:t>Price Column</a:t>
            </a:r>
            <a:r>
              <a:rPr lang="en">
                <a:latin typeface="Playfair Display"/>
                <a:ea typeface="Playfair Display"/>
                <a:cs typeface="Playfair Display"/>
                <a:sym typeface="Playfair Display"/>
              </a:rPr>
              <a:t> seems to attract some attention.</a:t>
            </a:r>
            <a:endParaRPr>
              <a:latin typeface="Playfair Display"/>
              <a:ea typeface="Playfair Display"/>
              <a:cs typeface="Playfair Display"/>
              <a:sym typeface="Playfair Display"/>
            </a:endParaRPr>
          </a:p>
        </p:txBody>
      </p:sp>
      <p:pic>
        <p:nvPicPr>
          <p:cNvPr id="111" name="Google Shape;111;p18"/>
          <p:cNvPicPr preferRelativeResize="0"/>
          <p:nvPr/>
        </p:nvPicPr>
        <p:blipFill rotWithShape="1">
          <a:blip r:embed="rId3">
            <a:alphaModFix/>
          </a:blip>
          <a:srcRect b="66367" l="0" r="0" t="7800"/>
          <a:stretch/>
        </p:blipFill>
        <p:spPr>
          <a:xfrm>
            <a:off x="1405575" y="2348127"/>
            <a:ext cx="1829615" cy="2111326"/>
          </a:xfrm>
          <a:prstGeom prst="rect">
            <a:avLst/>
          </a:prstGeom>
          <a:noFill/>
          <a:ln>
            <a:noFill/>
          </a:ln>
        </p:spPr>
      </p:pic>
      <p:pic>
        <p:nvPicPr>
          <p:cNvPr id="112" name="Google Shape;112;p18"/>
          <p:cNvPicPr preferRelativeResize="0"/>
          <p:nvPr/>
        </p:nvPicPr>
        <p:blipFill rotWithShape="1">
          <a:blip r:embed="rId4">
            <a:alphaModFix/>
          </a:blip>
          <a:srcRect b="64214" l="0" r="0" t="7769"/>
          <a:stretch/>
        </p:blipFill>
        <p:spPr>
          <a:xfrm>
            <a:off x="3573000" y="2348125"/>
            <a:ext cx="1829615" cy="2111326"/>
          </a:xfrm>
          <a:prstGeom prst="rect">
            <a:avLst/>
          </a:prstGeom>
          <a:noFill/>
          <a:ln>
            <a:noFill/>
          </a:ln>
        </p:spPr>
      </p:pic>
      <p:pic>
        <p:nvPicPr>
          <p:cNvPr id="113" name="Google Shape;113;p18"/>
          <p:cNvPicPr preferRelativeResize="0"/>
          <p:nvPr/>
        </p:nvPicPr>
        <p:blipFill rotWithShape="1">
          <a:blip r:embed="rId5">
            <a:alphaModFix/>
          </a:blip>
          <a:srcRect b="66367" l="0" r="0" t="7800"/>
          <a:stretch/>
        </p:blipFill>
        <p:spPr>
          <a:xfrm>
            <a:off x="5667683" y="2348126"/>
            <a:ext cx="1829615" cy="2111326"/>
          </a:xfrm>
          <a:prstGeom prst="rect">
            <a:avLst/>
          </a:prstGeom>
          <a:noFill/>
          <a:ln>
            <a:noFill/>
          </a:ln>
        </p:spPr>
      </p:pic>
      <p:cxnSp>
        <p:nvCxnSpPr>
          <p:cNvPr id="114" name="Google Shape;114;p18"/>
          <p:cNvCxnSpPr/>
          <p:nvPr/>
        </p:nvCxnSpPr>
        <p:spPr>
          <a:xfrm rot="10800000">
            <a:off x="7497175" y="4275275"/>
            <a:ext cx="474600" cy="0"/>
          </a:xfrm>
          <a:prstGeom prst="straightConnector1">
            <a:avLst/>
          </a:prstGeom>
          <a:noFill/>
          <a:ln cap="flat" cmpd="sng" w="9525">
            <a:solidFill>
              <a:srgbClr val="FF0000"/>
            </a:solidFill>
            <a:prstDash val="solid"/>
            <a:round/>
            <a:headEnd len="med" w="med" type="none"/>
            <a:tailEnd len="med" w="med" type="triangle"/>
          </a:ln>
        </p:spPr>
      </p:cxnSp>
      <p:cxnSp>
        <p:nvCxnSpPr>
          <p:cNvPr id="115" name="Google Shape;115;p18"/>
          <p:cNvCxnSpPr/>
          <p:nvPr/>
        </p:nvCxnSpPr>
        <p:spPr>
          <a:xfrm rot="10800000">
            <a:off x="3163800" y="4275275"/>
            <a:ext cx="474600" cy="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121" name="Google Shape;121;p19"/>
          <p:cNvSpPr txBox="1"/>
          <p:nvPr/>
        </p:nvSpPr>
        <p:spPr>
          <a:xfrm>
            <a:off x="672975" y="1229225"/>
            <a:ext cx="7993500" cy="608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For users that scroll down, the </a:t>
            </a:r>
            <a:r>
              <a:rPr b="1" lang="en">
                <a:solidFill>
                  <a:srgbClr val="195C99"/>
                </a:solidFill>
                <a:latin typeface="Playfair Display"/>
                <a:ea typeface="Playfair Display"/>
                <a:cs typeface="Playfair Display"/>
                <a:sym typeface="Playfair Display"/>
              </a:rPr>
              <a:t>Video </a:t>
            </a:r>
            <a:r>
              <a:rPr lang="en">
                <a:latin typeface="Playfair Display"/>
                <a:ea typeface="Playfair Display"/>
                <a:cs typeface="Playfair Display"/>
                <a:sym typeface="Playfair Display"/>
              </a:rPr>
              <a:t>seems to act as a good anchor, and generally gets a significant amount of attention:</a:t>
            </a:r>
            <a:endParaRPr>
              <a:latin typeface="Playfair Display"/>
              <a:ea typeface="Playfair Display"/>
              <a:cs typeface="Playfair Display"/>
              <a:sym typeface="Playfair Display"/>
            </a:endParaRPr>
          </a:p>
        </p:txBody>
      </p:sp>
      <p:pic>
        <p:nvPicPr>
          <p:cNvPr id="122" name="Google Shape;122;p19"/>
          <p:cNvPicPr preferRelativeResize="0"/>
          <p:nvPr/>
        </p:nvPicPr>
        <p:blipFill>
          <a:blip r:embed="rId3">
            <a:alphaModFix/>
          </a:blip>
          <a:stretch>
            <a:fillRect/>
          </a:stretch>
        </p:blipFill>
        <p:spPr>
          <a:xfrm>
            <a:off x="1903974" y="2072150"/>
            <a:ext cx="687500" cy="3071344"/>
          </a:xfrm>
          <a:prstGeom prst="rect">
            <a:avLst/>
          </a:prstGeom>
          <a:noFill/>
          <a:ln>
            <a:noFill/>
          </a:ln>
        </p:spPr>
      </p:pic>
      <p:cxnSp>
        <p:nvCxnSpPr>
          <p:cNvPr id="123" name="Google Shape;123;p19"/>
          <p:cNvCxnSpPr/>
          <p:nvPr/>
        </p:nvCxnSpPr>
        <p:spPr>
          <a:xfrm rot="10800000">
            <a:off x="2499475" y="3766275"/>
            <a:ext cx="474600" cy="0"/>
          </a:xfrm>
          <a:prstGeom prst="straightConnector1">
            <a:avLst/>
          </a:prstGeom>
          <a:noFill/>
          <a:ln cap="flat" cmpd="sng" w="9525">
            <a:solidFill>
              <a:srgbClr val="FF0000"/>
            </a:solidFill>
            <a:prstDash val="solid"/>
            <a:round/>
            <a:headEnd len="med" w="med" type="none"/>
            <a:tailEnd len="med" w="med" type="triangle"/>
          </a:ln>
        </p:spPr>
      </p:cxnSp>
      <p:pic>
        <p:nvPicPr>
          <p:cNvPr id="124" name="Google Shape;124;p19"/>
          <p:cNvPicPr preferRelativeResize="0"/>
          <p:nvPr/>
        </p:nvPicPr>
        <p:blipFill>
          <a:blip r:embed="rId4">
            <a:alphaModFix/>
          </a:blip>
          <a:stretch>
            <a:fillRect/>
          </a:stretch>
        </p:blipFill>
        <p:spPr>
          <a:xfrm>
            <a:off x="3574649" y="2072145"/>
            <a:ext cx="687500" cy="3071325"/>
          </a:xfrm>
          <a:prstGeom prst="rect">
            <a:avLst/>
          </a:prstGeom>
          <a:noFill/>
          <a:ln>
            <a:noFill/>
          </a:ln>
        </p:spPr>
      </p:pic>
      <p:cxnSp>
        <p:nvCxnSpPr>
          <p:cNvPr id="125" name="Google Shape;125;p19"/>
          <p:cNvCxnSpPr/>
          <p:nvPr/>
        </p:nvCxnSpPr>
        <p:spPr>
          <a:xfrm rot="10800000">
            <a:off x="4197550" y="3766275"/>
            <a:ext cx="474600" cy="0"/>
          </a:xfrm>
          <a:prstGeom prst="straightConnector1">
            <a:avLst/>
          </a:prstGeom>
          <a:noFill/>
          <a:ln cap="flat" cmpd="sng" w="9525">
            <a:solidFill>
              <a:srgbClr val="FF0000"/>
            </a:solidFill>
            <a:prstDash val="solid"/>
            <a:round/>
            <a:headEnd len="med" w="med" type="none"/>
            <a:tailEnd len="med" w="med" type="triangle"/>
          </a:ln>
        </p:spPr>
      </p:cxnSp>
      <p:sp>
        <p:nvSpPr>
          <p:cNvPr id="126" name="Google Shape;126;p19"/>
          <p:cNvSpPr txBox="1"/>
          <p:nvPr/>
        </p:nvSpPr>
        <p:spPr>
          <a:xfrm>
            <a:off x="5176375" y="2341900"/>
            <a:ext cx="3208500" cy="21768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latin typeface="Playfair Display"/>
                <a:ea typeface="Playfair Display"/>
                <a:cs typeface="Playfair Display"/>
                <a:sym typeface="Playfair Display"/>
              </a:rPr>
              <a:t>Users’ attention decreases as they scroll down, but it picks up again towards the end of the page.</a:t>
            </a:r>
            <a:endParaRPr>
              <a:latin typeface="Playfair Display"/>
              <a:ea typeface="Playfair Display"/>
              <a:cs typeface="Playfair Display"/>
              <a:sym typeface="Playfair Display"/>
            </a:endParaRPr>
          </a:p>
          <a:p>
            <a:pPr indent="0" lvl="0" marL="0">
              <a:spcBef>
                <a:spcPts val="0"/>
              </a:spcBef>
              <a:spcAft>
                <a:spcPts val="0"/>
              </a:spcAft>
              <a:buNone/>
            </a:pPr>
            <a:r>
              <a:t/>
            </a:r>
            <a:endParaRPr>
              <a:latin typeface="Playfair Display"/>
              <a:ea typeface="Playfair Display"/>
              <a:cs typeface="Playfair Display"/>
              <a:sym typeface="Playfair Display"/>
            </a:endParaRPr>
          </a:p>
          <a:p>
            <a:pPr indent="0" lvl="0" marL="0" rtl="0">
              <a:spcBef>
                <a:spcPts val="0"/>
              </a:spcBef>
              <a:spcAft>
                <a:spcPts val="0"/>
              </a:spcAft>
              <a:buNone/>
            </a:pPr>
            <a:r>
              <a:rPr lang="en">
                <a:latin typeface="Playfair Display"/>
                <a:ea typeface="Playfair Display"/>
                <a:cs typeface="Playfair Display"/>
                <a:sym typeface="Playfair Display"/>
              </a:rPr>
              <a:t>The video is probably being interpreted an important element that marks the end of a section - although it seems that users then realize there are comments, and become interested in them. </a:t>
            </a:r>
            <a:endParaRPr>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132" name="Google Shape;132;p20"/>
          <p:cNvSpPr txBox="1"/>
          <p:nvPr/>
        </p:nvSpPr>
        <p:spPr>
          <a:xfrm>
            <a:off x="672975" y="1229225"/>
            <a:ext cx="7993500" cy="608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As the attention decreases scrolling down, the </a:t>
            </a:r>
            <a:r>
              <a:rPr b="1" lang="en">
                <a:solidFill>
                  <a:srgbClr val="195C99"/>
                </a:solidFill>
                <a:latin typeface="Playfair Display"/>
                <a:ea typeface="Playfair Display"/>
                <a:cs typeface="Playfair Display"/>
                <a:sym typeface="Playfair Display"/>
              </a:rPr>
              <a:t>Comments Section</a:t>
            </a:r>
            <a:r>
              <a:rPr lang="en">
                <a:latin typeface="Playfair Display"/>
                <a:ea typeface="Playfair Display"/>
                <a:cs typeface="Playfair Display"/>
                <a:sym typeface="Playfair Display"/>
              </a:rPr>
              <a:t> seems to be working effectively at capturing the user’s interest. This probably also has to do with reading testimonies of real people - it’s easier for the user to identify themselves with them:</a:t>
            </a:r>
            <a:endParaRPr>
              <a:latin typeface="Playfair Display"/>
              <a:ea typeface="Playfair Display"/>
              <a:cs typeface="Playfair Display"/>
              <a:sym typeface="Playfair Display"/>
            </a:endParaRPr>
          </a:p>
        </p:txBody>
      </p:sp>
      <p:pic>
        <p:nvPicPr>
          <p:cNvPr id="133" name="Google Shape;133;p20"/>
          <p:cNvPicPr preferRelativeResize="0"/>
          <p:nvPr/>
        </p:nvPicPr>
        <p:blipFill rotWithShape="1">
          <a:blip r:embed="rId3">
            <a:alphaModFix/>
          </a:blip>
          <a:srcRect b="24423" l="0" r="0" t="47570"/>
          <a:stretch/>
        </p:blipFill>
        <p:spPr>
          <a:xfrm>
            <a:off x="3102875" y="2309776"/>
            <a:ext cx="2066116" cy="2584906"/>
          </a:xfrm>
          <a:prstGeom prst="rect">
            <a:avLst/>
          </a:prstGeom>
          <a:noFill/>
          <a:ln>
            <a:noFill/>
          </a:ln>
        </p:spPr>
      </p:pic>
      <p:pic>
        <p:nvPicPr>
          <p:cNvPr id="134" name="Google Shape;134;p20"/>
          <p:cNvPicPr preferRelativeResize="0"/>
          <p:nvPr/>
        </p:nvPicPr>
        <p:blipFill rotWithShape="1">
          <a:blip r:embed="rId4">
            <a:alphaModFix/>
          </a:blip>
          <a:srcRect b="24423" l="0" r="0" t="47570"/>
          <a:stretch/>
        </p:blipFill>
        <p:spPr>
          <a:xfrm>
            <a:off x="5340436" y="2309776"/>
            <a:ext cx="2066116" cy="2584906"/>
          </a:xfrm>
          <a:prstGeom prst="rect">
            <a:avLst/>
          </a:prstGeom>
          <a:noFill/>
          <a:ln>
            <a:noFill/>
          </a:ln>
        </p:spPr>
      </p:pic>
      <p:pic>
        <p:nvPicPr>
          <p:cNvPr id="135" name="Google Shape;135;p20"/>
          <p:cNvPicPr preferRelativeResize="0"/>
          <p:nvPr/>
        </p:nvPicPr>
        <p:blipFill>
          <a:blip r:embed="rId5">
            <a:alphaModFix/>
          </a:blip>
          <a:stretch>
            <a:fillRect/>
          </a:stretch>
        </p:blipFill>
        <p:spPr>
          <a:xfrm>
            <a:off x="1564600" y="2309775"/>
            <a:ext cx="578609" cy="2584906"/>
          </a:xfrm>
          <a:prstGeom prst="rect">
            <a:avLst/>
          </a:prstGeom>
          <a:noFill/>
          <a:ln>
            <a:noFill/>
          </a:ln>
        </p:spPr>
      </p:pic>
      <p:cxnSp>
        <p:nvCxnSpPr>
          <p:cNvPr id="136" name="Google Shape;136;p20"/>
          <p:cNvCxnSpPr/>
          <p:nvPr/>
        </p:nvCxnSpPr>
        <p:spPr>
          <a:xfrm>
            <a:off x="1308900" y="4026475"/>
            <a:ext cx="315600" cy="0"/>
          </a:xfrm>
          <a:prstGeom prst="straightConnector1">
            <a:avLst/>
          </a:prstGeom>
          <a:noFill/>
          <a:ln cap="flat" cmpd="sng" w="9525">
            <a:solidFill>
              <a:srgbClr val="FF0000"/>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lang="en">
                <a:highlight>
                  <a:srgbClr val="FFFFFF"/>
                </a:highlight>
                <a:latin typeface="Playfair Display"/>
                <a:ea typeface="Playfair Display"/>
                <a:cs typeface="Playfair Display"/>
                <a:sym typeface="Playfair Display"/>
              </a:rPr>
              <a:t>Findings</a:t>
            </a:r>
            <a:endParaRPr>
              <a:highlight>
                <a:schemeClr val="lt1"/>
              </a:highlight>
              <a:latin typeface="Playfair Display"/>
              <a:ea typeface="Playfair Display"/>
              <a:cs typeface="Playfair Display"/>
              <a:sym typeface="Playfair Display"/>
            </a:endParaRPr>
          </a:p>
        </p:txBody>
      </p:sp>
      <p:sp>
        <p:nvSpPr>
          <p:cNvPr id="142" name="Google Shape;142;p21"/>
          <p:cNvSpPr txBox="1"/>
          <p:nvPr/>
        </p:nvSpPr>
        <p:spPr>
          <a:xfrm>
            <a:off x="672975" y="1229225"/>
            <a:ext cx="3858900" cy="599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latin typeface="Playfair Display"/>
                <a:ea typeface="Playfair Display"/>
                <a:cs typeface="Playfair Display"/>
                <a:sym typeface="Playfair Display"/>
              </a:rPr>
              <a:t>Some elements, as they are closer to the right edge, are </a:t>
            </a:r>
            <a:r>
              <a:rPr b="1" lang="en">
                <a:solidFill>
                  <a:srgbClr val="195C99"/>
                </a:solidFill>
                <a:latin typeface="Playfair Display"/>
                <a:ea typeface="Playfair Display"/>
                <a:cs typeface="Playfair Display"/>
                <a:sym typeface="Playfair Display"/>
              </a:rPr>
              <a:t>completely invisible</a:t>
            </a:r>
            <a:r>
              <a:rPr lang="en">
                <a:latin typeface="Playfair Display"/>
                <a:ea typeface="Playfair Display"/>
                <a:cs typeface="Playfair Display"/>
                <a:sym typeface="Playfair Display"/>
              </a:rPr>
              <a:t>:</a:t>
            </a:r>
            <a:endParaRPr>
              <a:latin typeface="Playfair Display"/>
              <a:ea typeface="Playfair Display"/>
              <a:cs typeface="Playfair Display"/>
              <a:sym typeface="Playfair Display"/>
            </a:endParaRPr>
          </a:p>
        </p:txBody>
      </p:sp>
      <p:pic>
        <p:nvPicPr>
          <p:cNvPr id="143" name="Google Shape;143;p21"/>
          <p:cNvPicPr preferRelativeResize="0"/>
          <p:nvPr/>
        </p:nvPicPr>
        <p:blipFill>
          <a:blip r:embed="rId3">
            <a:alphaModFix/>
          </a:blip>
          <a:stretch>
            <a:fillRect/>
          </a:stretch>
        </p:blipFill>
        <p:spPr>
          <a:xfrm>
            <a:off x="7481949" y="276251"/>
            <a:ext cx="1038752" cy="4643632"/>
          </a:xfrm>
          <a:prstGeom prst="rect">
            <a:avLst/>
          </a:prstGeom>
          <a:noFill/>
          <a:ln>
            <a:noFill/>
          </a:ln>
        </p:spPr>
      </p:pic>
      <p:sp>
        <p:nvSpPr>
          <p:cNvPr id="144" name="Google Shape;144;p21"/>
          <p:cNvSpPr/>
          <p:nvPr/>
        </p:nvSpPr>
        <p:spPr>
          <a:xfrm>
            <a:off x="8142775" y="227475"/>
            <a:ext cx="420900" cy="4692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Google Shape;145;p21"/>
          <p:cNvSpPr/>
          <p:nvPr/>
        </p:nvSpPr>
        <p:spPr>
          <a:xfrm>
            <a:off x="8018925" y="1767725"/>
            <a:ext cx="544800" cy="8697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46" name="Google Shape;146;p21"/>
          <p:cNvPicPr preferRelativeResize="0"/>
          <p:nvPr/>
        </p:nvPicPr>
        <p:blipFill>
          <a:blip r:embed="rId4">
            <a:alphaModFix/>
          </a:blip>
          <a:stretch>
            <a:fillRect/>
          </a:stretch>
        </p:blipFill>
        <p:spPr>
          <a:xfrm>
            <a:off x="4053574" y="1938075"/>
            <a:ext cx="666149" cy="2981808"/>
          </a:xfrm>
          <a:prstGeom prst="rect">
            <a:avLst/>
          </a:prstGeom>
          <a:noFill/>
          <a:ln>
            <a:noFill/>
          </a:ln>
        </p:spPr>
      </p:pic>
      <p:cxnSp>
        <p:nvCxnSpPr>
          <p:cNvPr id="147" name="Google Shape;147;p21"/>
          <p:cNvCxnSpPr/>
          <p:nvPr/>
        </p:nvCxnSpPr>
        <p:spPr>
          <a:xfrm>
            <a:off x="7254825" y="2249450"/>
            <a:ext cx="638100" cy="0"/>
          </a:xfrm>
          <a:prstGeom prst="straightConnector1">
            <a:avLst/>
          </a:prstGeom>
          <a:noFill/>
          <a:ln cap="flat" cmpd="sng" w="9525">
            <a:solidFill>
              <a:srgbClr val="FF0000"/>
            </a:solidFill>
            <a:prstDash val="solid"/>
            <a:round/>
            <a:headEnd len="med" w="med" type="none"/>
            <a:tailEnd len="med" w="med" type="triangle"/>
          </a:ln>
        </p:spPr>
      </p:cxnSp>
      <p:pic>
        <p:nvPicPr>
          <p:cNvPr id="148" name="Google Shape;148;p21"/>
          <p:cNvPicPr preferRelativeResize="0"/>
          <p:nvPr/>
        </p:nvPicPr>
        <p:blipFill>
          <a:blip r:embed="rId5">
            <a:alphaModFix/>
          </a:blip>
          <a:stretch>
            <a:fillRect/>
          </a:stretch>
        </p:blipFill>
        <p:spPr>
          <a:xfrm>
            <a:off x="5067624" y="1937971"/>
            <a:ext cx="666149" cy="2981808"/>
          </a:xfrm>
          <a:prstGeom prst="rect">
            <a:avLst/>
          </a:prstGeom>
          <a:noFill/>
          <a:ln>
            <a:noFill/>
          </a:ln>
        </p:spPr>
      </p:pic>
      <p:pic>
        <p:nvPicPr>
          <p:cNvPr id="149" name="Google Shape;149;p21"/>
          <p:cNvPicPr preferRelativeResize="0"/>
          <p:nvPr/>
        </p:nvPicPr>
        <p:blipFill>
          <a:blip r:embed="rId6">
            <a:alphaModFix/>
          </a:blip>
          <a:stretch>
            <a:fillRect/>
          </a:stretch>
        </p:blipFill>
        <p:spPr>
          <a:xfrm>
            <a:off x="6081675" y="1949946"/>
            <a:ext cx="666149" cy="296993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